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  <p:sldId id="263" r:id="rId9"/>
    <p:sldId id="264" r:id="rId10"/>
    <p:sldId id="266" r:id="rId11"/>
    <p:sldId id="265" r:id="rId12"/>
    <p:sldId id="267" r:id="rId13"/>
    <p:sldId id="268" r:id="rId14"/>
    <p:sldId id="269" r:id="rId15"/>
    <p:sldId id="270" r:id="rId16"/>
    <p:sldId id="279" r:id="rId17"/>
    <p:sldId id="271" r:id="rId18"/>
    <p:sldId id="272" r:id="rId19"/>
    <p:sldId id="280" r:id="rId20"/>
    <p:sldId id="273" r:id="rId21"/>
    <p:sldId id="274" r:id="rId22"/>
    <p:sldId id="275" r:id="rId23"/>
    <p:sldId id="277" r:id="rId24"/>
    <p:sldId id="276" r:id="rId25"/>
    <p:sldId id="278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90" r:id="rId35"/>
    <p:sldId id="289" r:id="rId36"/>
    <p:sldId id="291" r:id="rId37"/>
    <p:sldId id="292" r:id="rId38"/>
    <p:sldId id="293" r:id="rId39"/>
    <p:sldId id="294" r:id="rId40"/>
    <p:sldId id="295" r:id="rId41"/>
    <p:sldId id="296" r:id="rId42"/>
    <p:sldId id="297" r:id="rId43"/>
  </p:sldIdLst>
  <p:sldSz cx="12192000" cy="6858000"/>
  <p:notesSz cx="6858000" cy="9144000"/>
  <p:defaultTextStyle>
    <a:defPPr>
      <a:defRPr lang="en-I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edid Hoshen" initials="YH" lastIdx="1" clrIdx="0">
    <p:extLst>
      <p:ext uri="{19B8F6BF-5375-455C-9EA6-DF929625EA0E}">
        <p15:presenceInfo xmlns:p15="http://schemas.microsoft.com/office/powerpoint/2012/main" userId="S::yedid.hoshen@mail.huji.ac.il::561d057b-5504-414f-8637-d27ba77d949f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529"/>
    <p:restoredTop sz="96405"/>
  </p:normalViewPr>
  <p:slideViewPr>
    <p:cSldViewPr snapToGrid="0">
      <p:cViewPr varScale="1">
        <p:scale>
          <a:sx n="144" d="100"/>
          <a:sy n="144" d="100"/>
        </p:scale>
        <p:origin x="216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03-10T12:49:57.291" idx="1">
    <p:pos x="10" y="10"/>
    <p:text/>
    <p:extLst>
      <p:ext uri="{C676402C-5697-4E1C-873F-D02D1690AC5C}">
        <p15:threadingInfo xmlns:p15="http://schemas.microsoft.com/office/powerpoint/2012/main" timeZoneBias="-12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1A0B42-3C3E-B7CE-10FD-D7BC5C0725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561F30A-1308-699A-FDEA-221746B96B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71B4B6-8E96-183E-F429-4F9C00A953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3D931-23AB-3A44-A2E0-848B40D37F13}" type="datetimeFigureOut">
              <a:rPr lang="en-IL" smtClean="0"/>
              <a:t>01/03/2023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B96216-4D7F-5D24-4A90-A982CE5371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B11621-33F7-6AD0-2B4D-079558E0E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65CF49-C26A-A040-9390-2A27AFA08C91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1723918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9B503-1894-147D-5FDF-3DED31D8F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1D3F163-F222-B069-7FF5-F091BBFDCE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DE5443-9A56-A03B-2166-512C67385E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3D931-23AB-3A44-A2E0-848B40D37F13}" type="datetimeFigureOut">
              <a:rPr lang="en-IL" smtClean="0"/>
              <a:t>01/03/2023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693CB9-E468-CF91-257D-F8E6DA2AEB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9A67C4-7691-A487-4E7B-821BB15D51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65CF49-C26A-A040-9390-2A27AFA08C91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3845071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1FEB674-681B-D14E-1805-9DCB8C3E19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CFE989C-5825-EC19-BC9F-12811BCC72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6C54BC-0E4A-A7BD-DE31-CF2E17A906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3D931-23AB-3A44-A2E0-848B40D37F13}" type="datetimeFigureOut">
              <a:rPr lang="en-IL" smtClean="0"/>
              <a:t>01/03/2023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39C216-3626-C984-BC55-73DAD06B24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4BF9AA-CC00-13FB-5DB4-1A6A4DFCAD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65CF49-C26A-A040-9390-2A27AFA08C91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263688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C0C6B1-D81A-D827-9D5C-BEB65FFD5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5448DE-F16E-80A5-B5AD-E18127224B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B64696-B13C-4CA2-EEA3-B4C08BB6AC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3D931-23AB-3A44-A2E0-848B40D37F13}" type="datetimeFigureOut">
              <a:rPr lang="en-IL" smtClean="0"/>
              <a:t>01/03/2023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69DDCF-E2DA-FE2E-5139-0EB631A8D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C6250D-007A-9654-BD27-88BB4E77F2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65CF49-C26A-A040-9390-2A27AFA08C91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4887818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C19EFE-A807-DFD3-C6FE-7F0F6570CF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D3E6A5-05A7-DAE9-34D0-B5409362C5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733F39-218B-0E6A-940A-C1FE97DC99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3D931-23AB-3A44-A2E0-848B40D37F13}" type="datetimeFigureOut">
              <a:rPr lang="en-IL" smtClean="0"/>
              <a:t>01/03/2023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B474BE-5383-CC2F-C185-651F61F3C0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668C05-8E2E-71C2-B9E1-F2801E15E0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65CF49-C26A-A040-9390-2A27AFA08C91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0372794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54E08-C37A-44D1-0A68-95C802B9E2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404119-3345-EA23-D68D-716EEC5484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DE3649-EBBE-9BE2-5F97-624B6FFDE5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5A114B-41C1-554F-6869-187194916A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3D931-23AB-3A44-A2E0-848B40D37F13}" type="datetimeFigureOut">
              <a:rPr lang="en-IL" smtClean="0"/>
              <a:t>01/03/2023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CB901D-2DD1-5F7B-82B4-F438D2750D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8C7A08-9EB5-2A1F-6D10-E7E115AF82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65CF49-C26A-A040-9390-2A27AFA08C91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8351330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A0DF62-5874-4BE5-DA43-75DEB96EAA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5235ED-9324-F67F-D2FA-C5C5F4B80F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EC0E22-EC87-2934-A389-8D0C7F5D5D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FE2BEB0-EAFC-AE38-1F7A-4A9D6474D8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5A01E0F-FCDA-39A6-E4DF-BF8DCC1C08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5ADD81C-4273-E4DC-D26C-3034A840D8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3D931-23AB-3A44-A2E0-848B40D37F13}" type="datetimeFigureOut">
              <a:rPr lang="en-IL" smtClean="0"/>
              <a:t>01/03/2023</a:t>
            </a:fld>
            <a:endParaRPr lang="en-I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41B2B8C-D88B-ADBA-4935-8AEB27DA69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94681A5-0E54-44AD-9501-8CA22FB53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65CF49-C26A-A040-9390-2A27AFA08C91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068036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DF202-D308-C88D-777F-44C65DDB1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A88F3D7-E7AC-18DF-C963-27D2F2878A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3D931-23AB-3A44-A2E0-848B40D37F13}" type="datetimeFigureOut">
              <a:rPr lang="en-IL" smtClean="0"/>
              <a:t>01/03/2023</a:t>
            </a:fld>
            <a:endParaRPr lang="en-I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7063F4-6865-4F18-0622-53560E53C6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B023A7-B857-DAB8-81CC-1B8AB412DF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65CF49-C26A-A040-9390-2A27AFA08C91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6129568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E02DD0-71A4-BC5E-F9B0-C4B8360FD3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3D931-23AB-3A44-A2E0-848B40D37F13}" type="datetimeFigureOut">
              <a:rPr lang="en-IL" smtClean="0"/>
              <a:t>01/03/2023</a:t>
            </a:fld>
            <a:endParaRPr lang="en-I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95F3A8-2B0B-287F-9027-3B923A669C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304FB3-CAC9-F78B-0DF2-2DEEB62008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65CF49-C26A-A040-9390-2A27AFA08C91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6906650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2061B-F656-A66D-8849-A69B563F26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2BD222-A540-C90D-7982-E4AACA5397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D3F2E5-5BA8-B435-9992-99D0D930FB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042C93-A1D4-87F0-F03E-601EC01AC8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3D931-23AB-3A44-A2E0-848B40D37F13}" type="datetimeFigureOut">
              <a:rPr lang="en-IL" smtClean="0"/>
              <a:t>01/03/2023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680721-CE88-A2A3-C41E-8258728E1D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3F7BEF-4EB3-E631-9C42-E9A2611B80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65CF49-C26A-A040-9390-2A27AFA08C91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7018028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76330-9E47-01B8-45C8-AC3E337B08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035709B-CAD7-CFD4-C8A2-3514F7126D7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629EB5-F75F-CEEE-2D28-1CEB8DEC69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29C6F5-A908-9CB9-407F-B0C344FE83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3D931-23AB-3A44-A2E0-848B40D37F13}" type="datetimeFigureOut">
              <a:rPr lang="en-IL" smtClean="0"/>
              <a:t>01/03/2023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7A6DFD-E13C-BA0D-B784-316C9269E7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5165D5-1C5C-3096-0BB4-A18394AC9C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65CF49-C26A-A040-9390-2A27AFA08C91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3332790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C43B9B1-F535-B1C1-D0D2-7A5000BED8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93C929-5946-EDEC-29B6-A7BE726AE6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40B6C3-E62C-5EF5-D911-FA0EB02E2A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83D931-23AB-3A44-A2E0-848B40D37F13}" type="datetimeFigureOut">
              <a:rPr lang="en-IL" smtClean="0"/>
              <a:t>01/03/2023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236671-3B7E-D535-0F2C-0B969C0BE0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C3380E-C7CE-68AA-006B-713FAAC516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65CF49-C26A-A040-9390-2A27AFA08C91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9938263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I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gi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gi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BA799E-B476-999A-B6A8-CD3D5E870F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L" dirty="0"/>
              <a:t>Advanced Machine Learning:</a:t>
            </a:r>
            <a:br>
              <a:rPr lang="en-IL" dirty="0"/>
            </a:br>
            <a:r>
              <a:rPr lang="en-IL" dirty="0"/>
              <a:t>Auto-Regressive Models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CD031F-3DC2-C8A3-DE41-E944BA2CA25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L" dirty="0"/>
              <a:t>Week 3</a:t>
            </a:r>
          </a:p>
        </p:txBody>
      </p:sp>
    </p:spTree>
    <p:extLst>
      <p:ext uri="{BB962C8B-B14F-4D97-AF65-F5344CB8AC3E}">
        <p14:creationId xmlns:p14="http://schemas.microsoft.com/office/powerpoint/2010/main" val="1455087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7C4FF6-D905-024F-8321-73AF0EFED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Why Do We Care About This?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88E9DF-1051-78BE-FD77-27EB947B2D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World models e.g., GPT (this week)</a:t>
            </a:r>
          </a:p>
          <a:p>
            <a:r>
              <a:rPr lang="en-IL" dirty="0"/>
              <a:t>Human-guided creativity e.g., T</a:t>
            </a:r>
            <a:r>
              <a:rPr lang="en-US" dirty="0"/>
              <a:t>e</a:t>
            </a:r>
            <a:r>
              <a:rPr lang="en-IL" dirty="0"/>
              <a:t>xt-to-image (in a few weeks)</a:t>
            </a:r>
          </a:p>
        </p:txBody>
      </p:sp>
    </p:spTree>
    <p:extLst>
      <p:ext uri="{BB962C8B-B14F-4D97-AF65-F5344CB8AC3E}">
        <p14:creationId xmlns:p14="http://schemas.microsoft.com/office/powerpoint/2010/main" val="24477316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34065F-E0DE-7B1B-D1C2-729370AED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Several Paradigms for Probability Estimation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6A3EEB-CC02-1386-93FD-BBC201F004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Auto-regressive / Non-AR (this week)</a:t>
            </a:r>
          </a:p>
          <a:p>
            <a:r>
              <a:rPr lang="en-IL" dirty="0"/>
              <a:t>Variational</a:t>
            </a:r>
          </a:p>
          <a:p>
            <a:r>
              <a:rPr lang="en-IL" dirty="0"/>
              <a:t>Adversarial</a:t>
            </a:r>
          </a:p>
          <a:p>
            <a:r>
              <a:rPr lang="en-IL" dirty="0"/>
              <a:t>Flow-based</a:t>
            </a:r>
          </a:p>
          <a:p>
            <a:r>
              <a:rPr lang="en-IL" dirty="0"/>
              <a:t>Score-based / Diffusion</a:t>
            </a:r>
          </a:p>
          <a:p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12399624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2628B2-4BFF-C6BD-B173-7F95B75B6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Why Learn So Many Paradigms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48843E-EA66-FD31-CAF6-839B818472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All have pros and cons</a:t>
            </a:r>
          </a:p>
          <a:p>
            <a:r>
              <a:rPr lang="en-IL" dirty="0"/>
              <a:t>Sometimes a combination works best</a:t>
            </a:r>
          </a:p>
          <a:p>
            <a:r>
              <a:rPr lang="en-IL" dirty="0"/>
              <a:t>Need to choose different paradigms for situation</a:t>
            </a:r>
          </a:p>
        </p:txBody>
      </p:sp>
    </p:spTree>
    <p:extLst>
      <p:ext uri="{BB962C8B-B14F-4D97-AF65-F5344CB8AC3E}">
        <p14:creationId xmlns:p14="http://schemas.microsoft.com/office/powerpoint/2010/main" val="20061968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429C7B-EEC1-AC5D-14EF-30DA458C4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Tower Rule of Probability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476855-32B6-81BD-DC1B-8854F9873B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P(X, Y) = P(X|Y)P(Y)</a:t>
            </a:r>
          </a:p>
          <a:p>
            <a:pPr lvl="1"/>
            <a:r>
              <a:rPr lang="en-US" dirty="0"/>
              <a:t>This is always true. Independence is when P(X|Y) = P(X)</a:t>
            </a:r>
          </a:p>
          <a:p>
            <a:r>
              <a:rPr lang="en-US" dirty="0"/>
              <a:t>In the case of N variables, this implies the following decomposition:</a:t>
            </a:r>
            <a:endParaRPr lang="en-IL" dirty="0"/>
          </a:p>
        </p:txBody>
      </p:sp>
      <p:pic>
        <p:nvPicPr>
          <p:cNvPr id="1026" name="Picture 2" descr="cs188 lecture 13 and 14 -- bayes nets representation and independence">
            <a:extLst>
              <a:ext uri="{FF2B5EF4-FFF2-40B4-BE49-F238E27FC236}">
                <a16:creationId xmlns:a16="http://schemas.microsoft.com/office/drawing/2014/main" id="{1BE70658-6A03-D617-F534-F9557A1B7C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6894" y="3461544"/>
            <a:ext cx="7467600" cy="1079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62603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46BB25-C64D-C124-6841-CB3ADCC4B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Turning This into an ML Task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9E7359-3DF0-F576-74F8-5F925DDF65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We would like to estimate</a:t>
            </a:r>
          </a:p>
          <a:p>
            <a:endParaRPr lang="en-IL" dirty="0"/>
          </a:p>
          <a:p>
            <a:r>
              <a:rPr lang="en-IL" dirty="0"/>
              <a:t>Assume that X</a:t>
            </a:r>
            <a:r>
              <a:rPr lang="en-IL" baseline="-25000" dirty="0"/>
              <a:t>i</a:t>
            </a:r>
            <a:r>
              <a:rPr lang="en-IL" dirty="0"/>
              <a:t> is a categorical variable</a:t>
            </a:r>
          </a:p>
          <a:p>
            <a:r>
              <a:rPr lang="en-IL" dirty="0"/>
              <a:t>Learn</a:t>
            </a:r>
          </a:p>
          <a:p>
            <a:r>
              <a:rPr lang="en-IL" dirty="0"/>
              <a:t>Estimate Q via cross-entropy: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94218DA-902C-6F82-028D-5DB6E229A9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1777" y="3429000"/>
            <a:ext cx="3078395" cy="435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8EE2F88C-98B9-6442-2E44-21D589D4A6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9164" y="1863355"/>
            <a:ext cx="3594100" cy="50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99E960A-4B72-9316-3FD0-37EEE59AC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0944" y="4471655"/>
            <a:ext cx="9338322" cy="900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00887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332C86-2BAE-FE1D-34E1-B0A526819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Example: Language Modeling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A83963-0AEF-67BE-55F4-1D106B7E0C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Input: a set of sentences decomposed into tokens</a:t>
            </a:r>
          </a:p>
          <a:p>
            <a:pPr lvl="1"/>
            <a:r>
              <a:rPr lang="en-IL" dirty="0"/>
              <a:t>Here: token = word</a:t>
            </a:r>
          </a:p>
          <a:p>
            <a:r>
              <a:rPr lang="en-IL" dirty="0"/>
              <a:t>Estimation task: learn model that predict next token, given previous</a:t>
            </a:r>
          </a:p>
          <a:p>
            <a:r>
              <a:rPr lang="en-IL" dirty="0"/>
              <a:t>We </a:t>
            </a:r>
            <a:r>
              <a:rPr lang="en-IL" b="1" dirty="0"/>
              <a:t>do not </a:t>
            </a:r>
            <a:r>
              <a:rPr lang="en-IL" dirty="0"/>
              <a:t>observe the true</a:t>
            </a:r>
          </a:p>
          <a:p>
            <a:r>
              <a:rPr lang="en-IL" dirty="0"/>
              <a:t>We </a:t>
            </a:r>
            <a:r>
              <a:rPr lang="en-IL" b="1" dirty="0"/>
              <a:t>do</a:t>
            </a:r>
            <a:r>
              <a:rPr lang="en-IL" dirty="0"/>
              <a:t> observe finite samples from </a:t>
            </a:r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0D77F0F1-E5E4-C469-D331-53D43429E6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430" r="33807" b="37588"/>
          <a:stretch/>
        </p:blipFill>
        <p:spPr bwMode="auto">
          <a:xfrm>
            <a:off x="5246703" y="3228936"/>
            <a:ext cx="2405848" cy="561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27B058CF-19D9-7A73-6490-6AFA8629F6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430" r="33807" b="37588"/>
          <a:stretch/>
        </p:blipFill>
        <p:spPr bwMode="auto">
          <a:xfrm>
            <a:off x="6233604" y="3720380"/>
            <a:ext cx="2405848" cy="561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95397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3ED9D2-3A1F-8A4E-85E4-A121758E79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Example: Language Modeling (2)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7B862A-58EA-BA9A-BD6A-041ACE1E12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Sample: “the”,”cat”,”sat”,”on”,”the”,”mat”</a:t>
            </a:r>
          </a:p>
          <a:p>
            <a:r>
              <a:rPr lang="en-IL" dirty="0"/>
              <a:t>Q(“on”| “the”,”cat”,”sat”) –  </a:t>
            </a:r>
            <a:r>
              <a:rPr lang="en-IL" b="1" dirty="0"/>
              <a:t>high</a:t>
            </a:r>
            <a:r>
              <a:rPr lang="en-IL" dirty="0"/>
              <a:t> likelihood</a:t>
            </a:r>
          </a:p>
          <a:p>
            <a:r>
              <a:rPr lang="en-IL" dirty="0"/>
              <a:t>Q(“mat”| “the”,”cat”,”sat”,”on”,”the”) –  </a:t>
            </a:r>
            <a:r>
              <a:rPr lang="en-IL" b="1" dirty="0"/>
              <a:t>high</a:t>
            </a:r>
            <a:r>
              <a:rPr lang="en-IL" dirty="0"/>
              <a:t> likelihood</a:t>
            </a:r>
          </a:p>
          <a:p>
            <a:r>
              <a:rPr lang="en-IL" dirty="0"/>
              <a:t>Q(“ate”| “the”,”cat”,”sat”,”on”,”the”) –  </a:t>
            </a:r>
            <a:r>
              <a:rPr lang="en-IL" b="1" dirty="0"/>
              <a:t>low</a:t>
            </a:r>
            <a:r>
              <a:rPr lang="en-IL" dirty="0"/>
              <a:t> likelihood</a:t>
            </a:r>
          </a:p>
          <a:p>
            <a:endParaRPr lang="en-IL" dirty="0"/>
          </a:p>
          <a:p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37612496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018C9C-52BC-9A52-DCCE-81E4D5E47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Learning in Practice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D0DB5-9EF8-61C4-9FFC-7814E17AB7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7684" y="1826418"/>
            <a:ext cx="10515600" cy="4351338"/>
          </a:xfrm>
        </p:spPr>
        <p:txBody>
          <a:bodyPr/>
          <a:lstStyle/>
          <a:p>
            <a:r>
              <a:rPr lang="en-IL" dirty="0"/>
              <a:t>Given a set S containing sequences ((                  ), y)</a:t>
            </a:r>
          </a:p>
          <a:p>
            <a:r>
              <a:rPr lang="en-IL" dirty="0"/>
              <a:t>Learn classifer:</a:t>
            </a:r>
          </a:p>
          <a:p>
            <a:endParaRPr lang="en-IL" dirty="0"/>
          </a:p>
          <a:p>
            <a:endParaRPr lang="en-IL" dirty="0"/>
          </a:p>
          <a:p>
            <a:r>
              <a:rPr lang="en-IL" dirty="0"/>
              <a:t>Or more simply:</a:t>
            </a:r>
          </a:p>
          <a:p>
            <a:endParaRPr lang="en-IL" dirty="0"/>
          </a:p>
          <a:p>
            <a:endParaRPr lang="en-IL" dirty="0"/>
          </a:p>
          <a:p>
            <a:endParaRPr lang="en-IL" dirty="0"/>
          </a:p>
          <a:p>
            <a:pPr marL="0" indent="0">
              <a:buNone/>
            </a:pPr>
            <a:endParaRPr lang="en-IL" dirty="0"/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FCFD16FE-6467-2CEE-DE51-2FC5398D59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75" r="35724" b="37588"/>
          <a:stretch/>
        </p:blipFill>
        <p:spPr bwMode="auto">
          <a:xfrm>
            <a:off x="6019060" y="1826418"/>
            <a:ext cx="1438183" cy="561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5A15C2F0-3C5F-1DD3-8452-6A268385BB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0426" y="2860686"/>
            <a:ext cx="6051208" cy="753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D4269354-2A09-E04C-7E9E-1A9C65F2FF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405" y="4464473"/>
            <a:ext cx="5677118" cy="862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03464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C62D9-8269-24D1-7254-CE82B3783C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L</a:t>
            </a:r>
            <a:r>
              <a:rPr lang="en-US" dirty="0"/>
              <a:t>a</a:t>
            </a:r>
            <a:r>
              <a:rPr lang="en-IL" dirty="0"/>
              <a:t>nguage Modeling (2)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5AEA2D-F57F-0950-BB91-36E372CB19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In our example, we had a large set of (sentence, next word)</a:t>
            </a:r>
          </a:p>
          <a:p>
            <a:r>
              <a:rPr lang="en-IL" dirty="0"/>
              <a:t>Define each word as a class</a:t>
            </a:r>
          </a:p>
          <a:p>
            <a:r>
              <a:rPr lang="en-IL" dirty="0"/>
              <a:t>Learn a classifier that takes a sequence of words and return</a:t>
            </a:r>
            <a:r>
              <a:rPr lang="en-US" dirty="0"/>
              <a:t>s</a:t>
            </a:r>
            <a:r>
              <a:rPr lang="en-IL" dirty="0"/>
              <a:t> class</a:t>
            </a:r>
          </a:p>
          <a:p>
            <a:r>
              <a:rPr lang="en-IL" dirty="0"/>
              <a:t>It should handle different sequence lengths 0&lt;i&lt;=N</a:t>
            </a:r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A40D61D6-D300-FBE1-A940-3EB42B149E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7059" y="4340185"/>
            <a:ext cx="5677118" cy="862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55594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6067E5-C9FA-97ED-D111-AA0367654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Running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58CE8A-9E99-864A-1392-1F9E906610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The training sample “the cat sat on the mat”</a:t>
            </a:r>
          </a:p>
          <a:p>
            <a:r>
              <a:rPr lang="en-IL" dirty="0"/>
              <a:t>Transform to Q(y|”the”,”cat”,”sat”,”on”,”the”)</a:t>
            </a:r>
          </a:p>
          <a:p>
            <a:r>
              <a:rPr lang="en-IL" dirty="0"/>
              <a:t>Many possible classes: “the”,”cat”,”sat”,”on”,”ate”,”apple”,”dog” etc.</a:t>
            </a:r>
          </a:p>
          <a:p>
            <a:r>
              <a:rPr lang="en-IL" dirty="0"/>
              <a:t>Objective: loss cross entropy with (0,1,0,0,0,0,0,0,…)</a:t>
            </a:r>
          </a:p>
          <a:p>
            <a:endParaRPr lang="en-IL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395C28B3-C3CB-4BFE-333B-1732387788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6442" y="4378767"/>
            <a:ext cx="6051208" cy="753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39197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098BC-7644-6581-2F9F-CB74E27BA2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So Far, Discriminative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B8D6F2-C2E5-4FC2-0CA1-92C307FAC5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Mature field</a:t>
            </a:r>
          </a:p>
          <a:p>
            <a:r>
              <a:rPr lang="en-IL" dirty="0"/>
              <a:t>Defining the learning task was straight forward</a:t>
            </a:r>
          </a:p>
          <a:p>
            <a:r>
              <a:rPr lang="en-IL" dirty="0"/>
              <a:t>Mainly served us for motivating neural architecture</a:t>
            </a:r>
          </a:p>
          <a:p>
            <a:r>
              <a:rPr lang="en-IL" dirty="0"/>
              <a:t>Main challenges are: </a:t>
            </a:r>
          </a:p>
          <a:p>
            <a:pPr lvl="1"/>
            <a:r>
              <a:rPr lang="en-IL" dirty="0"/>
              <a:t>architecture selection</a:t>
            </a:r>
          </a:p>
          <a:p>
            <a:pPr lvl="1"/>
            <a:r>
              <a:rPr lang="en-IL" dirty="0"/>
              <a:t>hyparameter-tuning</a:t>
            </a:r>
          </a:p>
          <a:p>
            <a:pPr lvl="1"/>
            <a:r>
              <a:rPr lang="en-US" dirty="0"/>
              <a:t>B</a:t>
            </a:r>
            <a:r>
              <a:rPr lang="en-IL" dirty="0"/>
              <a:t>ut mostly, data collection and labeling</a:t>
            </a:r>
          </a:p>
        </p:txBody>
      </p:sp>
    </p:spTree>
    <p:extLst>
      <p:ext uri="{BB962C8B-B14F-4D97-AF65-F5344CB8AC3E}">
        <p14:creationId xmlns:p14="http://schemas.microsoft.com/office/powerpoint/2010/main" val="30682294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F7601E-79B0-9270-A995-CFD293637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Sampling from an AR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3E68A0-EB17-9AD5-0C6C-14EC725C89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Assume we trained an AR model</a:t>
            </a:r>
          </a:p>
          <a:p>
            <a:r>
              <a:rPr lang="en-IL" dirty="0"/>
              <a:t>We want to generate a new token sequence x</a:t>
            </a:r>
            <a:r>
              <a:rPr lang="en-IL" baseline="-25000" dirty="0"/>
              <a:t>1</a:t>
            </a:r>
            <a:r>
              <a:rPr lang="en-IL" dirty="0"/>
              <a:t>..x</a:t>
            </a:r>
            <a:r>
              <a:rPr lang="en-IL" baseline="-25000" dirty="0"/>
              <a:t>N</a:t>
            </a:r>
            <a:r>
              <a:rPr lang="en-IL" dirty="0"/>
              <a:t>  </a:t>
            </a:r>
          </a:p>
          <a:p>
            <a:r>
              <a:rPr lang="en-IL" dirty="0"/>
              <a:t>Objective: generate the </a:t>
            </a:r>
            <a:r>
              <a:rPr lang="en-IL" b="1" dirty="0"/>
              <a:t>most likely </a:t>
            </a:r>
            <a:r>
              <a:rPr lang="en-IL" dirty="0"/>
              <a:t>sequences</a:t>
            </a:r>
          </a:p>
          <a:p>
            <a:r>
              <a:rPr lang="en-IL" dirty="0"/>
              <a:t>Option 1: select the most likely token</a:t>
            </a:r>
          </a:p>
          <a:p>
            <a:pPr lvl="1"/>
            <a:r>
              <a:rPr lang="en-IL" dirty="0"/>
              <a:t>Lacks diversity</a:t>
            </a:r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EBB36ABA-E57D-CCFF-CF74-929CA77EC4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392" r="1416" b="38558"/>
          <a:stretch/>
        </p:blipFill>
        <p:spPr bwMode="auto">
          <a:xfrm>
            <a:off x="5992426" y="1825625"/>
            <a:ext cx="2352583" cy="553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65519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F9507-4172-3855-3734-5A8CE0D4DA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Sampling New Data (2)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E8F148-B9A0-2B2F-A0C5-489416C10E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To sample multiple likely sequence, we need stochasticity</a:t>
            </a:r>
          </a:p>
          <a:p>
            <a:r>
              <a:rPr lang="en-IL" dirty="0"/>
              <a:t>Option 2: sample according to the distribution of</a:t>
            </a:r>
          </a:p>
          <a:p>
            <a:pPr lvl="1"/>
            <a:r>
              <a:rPr lang="en-IL" dirty="0"/>
              <a:t>high diversity, but maybe too much</a:t>
            </a:r>
          </a:p>
          <a:p>
            <a:r>
              <a:rPr lang="en-IL" dirty="0"/>
              <a:t>Option 3: sample from the top-K tokens</a:t>
            </a:r>
          </a:p>
          <a:p>
            <a:pPr lvl="1"/>
            <a:r>
              <a:rPr lang="en-IL" dirty="0"/>
              <a:t>K can tune the amount of diversity </a:t>
            </a:r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2F63FB5A-8C1C-CDCF-CFA1-30E568C909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392" r="1416" b="38558"/>
          <a:stretch/>
        </p:blipFill>
        <p:spPr bwMode="auto">
          <a:xfrm>
            <a:off x="8318375" y="2296142"/>
            <a:ext cx="2352583" cy="553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11763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E4618-CF9C-0883-CAF7-CE2A6E5E57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Point Estimation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CE729F-4968-DC0B-8FCE-1E3CC66C26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Provided a model, point estimation is quite easy with AR models</a:t>
            </a:r>
            <a:endParaRPr lang="he-IL" dirty="0"/>
          </a:p>
          <a:p>
            <a:r>
              <a:rPr lang="en-US" dirty="0"/>
              <a:t>The point probability is simply: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Evaluating log probability is more numerically stable</a:t>
            </a:r>
            <a:endParaRPr lang="en-IL" dirty="0"/>
          </a:p>
          <a:p>
            <a:endParaRPr lang="en-IL" dirty="0"/>
          </a:p>
          <a:p>
            <a:endParaRPr lang="en-IL" dirty="0"/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BA45AC68-BB50-4F29-1F72-D95F36A78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616" y="3260756"/>
            <a:ext cx="5207000" cy="120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29932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77EAB4-57CA-BD32-E689-DCF882EBB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Extension to Conditional AR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DC7C29-1230-4536-9BBF-D1D3DB4426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The framework is easy extended to conditional probs.</a:t>
            </a:r>
          </a:p>
          <a:p>
            <a:r>
              <a:rPr lang="en-IL" dirty="0"/>
              <a:t>The tower rule in this case:</a:t>
            </a:r>
          </a:p>
          <a:p>
            <a:endParaRPr lang="en-IL" dirty="0"/>
          </a:p>
          <a:p>
            <a:endParaRPr lang="en-IL" dirty="0"/>
          </a:p>
          <a:p>
            <a:endParaRPr lang="en-IL" dirty="0"/>
          </a:p>
          <a:p>
            <a:r>
              <a:rPr lang="en-IL" dirty="0"/>
              <a:t>Model estimation, sampling, point estimation: virtually unchanged</a:t>
            </a:r>
          </a:p>
        </p:txBody>
      </p:sp>
      <p:pic>
        <p:nvPicPr>
          <p:cNvPr id="9220" name="Picture 4">
            <a:extLst>
              <a:ext uri="{FF2B5EF4-FFF2-40B4-BE49-F238E27FC236}">
                <a16:creationId xmlns:a16="http://schemas.microsoft.com/office/drawing/2014/main" id="{69D048BE-1344-40A5-A429-7229D4632C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7294" y="3047692"/>
            <a:ext cx="5867400" cy="120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45589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295DB2-65BE-E83B-C383-9F39A14B3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Perplexity: Measure of Model Quality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047204-17E4-234F-E744-CB1D03AA8A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Test perplexity: the geometric mean of Q on the test set</a:t>
            </a:r>
          </a:p>
          <a:p>
            <a:endParaRPr lang="en-IL" dirty="0"/>
          </a:p>
          <a:p>
            <a:endParaRPr lang="en-IL" dirty="0"/>
          </a:p>
          <a:p>
            <a:endParaRPr lang="en-IL" dirty="0"/>
          </a:p>
          <a:p>
            <a:endParaRPr lang="en-IL" dirty="0"/>
          </a:p>
          <a:p>
            <a:r>
              <a:rPr lang="en-IL" dirty="0"/>
              <a:t>Intuition: samples of real data should have high likelihood</a:t>
            </a:r>
          </a:p>
          <a:p>
            <a:r>
              <a:rPr lang="en-IL" dirty="0"/>
              <a:t>In our example: </a:t>
            </a:r>
          </a:p>
          <a:p>
            <a:pPr lvl="1"/>
            <a:r>
              <a:rPr lang="en-IL" dirty="0"/>
              <a:t>Test sentences: high probability</a:t>
            </a:r>
          </a:p>
          <a:p>
            <a:pPr lvl="1"/>
            <a:r>
              <a:rPr lang="en-IL" dirty="0"/>
              <a:t>Garbled sentences: low probability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BAECCB8C-6E39-5F56-3E4E-C9091AA977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8161" y="2515032"/>
            <a:ext cx="2578100" cy="120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71393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D2A339-C439-42DE-47FF-7656D1393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Simple Example: Linear L</a:t>
            </a:r>
            <a:r>
              <a:rPr lang="en-US" dirty="0"/>
              <a:t>a</a:t>
            </a:r>
            <a:r>
              <a:rPr lang="en-IL" dirty="0"/>
              <a:t>nguage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600B76-E0ED-3F2C-A5D9-B315888FFC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Every token </a:t>
            </a:r>
            <a:r>
              <a:rPr lang="en-IL" i="1" dirty="0"/>
              <a:t>t</a:t>
            </a:r>
            <a:r>
              <a:rPr lang="en-IL" dirty="0"/>
              <a:t> is described by a one-hot vector </a:t>
            </a:r>
            <a:r>
              <a:rPr lang="en-IL" b="1" dirty="0"/>
              <a:t>e</a:t>
            </a:r>
            <a:r>
              <a:rPr lang="en-IL" baseline="-25000" dirty="0"/>
              <a:t>t</a:t>
            </a:r>
            <a:endParaRPr lang="en-IL" dirty="0"/>
          </a:p>
          <a:p>
            <a:r>
              <a:rPr lang="en-IL" dirty="0"/>
              <a:t>A linear layer </a:t>
            </a:r>
            <a:r>
              <a:rPr lang="en-IL" b="1" dirty="0"/>
              <a:t>W</a:t>
            </a:r>
            <a:r>
              <a:rPr lang="en-IL" dirty="0"/>
              <a:t> transforms each token into a dense vector </a:t>
            </a:r>
            <a:r>
              <a:rPr lang="en-IL" b="1" dirty="0"/>
              <a:t>We</a:t>
            </a:r>
            <a:r>
              <a:rPr lang="en-IL" baseline="-25000" dirty="0"/>
              <a:t>t</a:t>
            </a:r>
          </a:p>
          <a:p>
            <a:r>
              <a:rPr lang="en-IL" dirty="0"/>
              <a:t>Features of all tokens are average pooled into a fixed representation</a:t>
            </a:r>
          </a:p>
          <a:p>
            <a:r>
              <a:rPr lang="en-IL" dirty="0"/>
              <a:t>The average vector is linearly classified to the next word matrix </a:t>
            </a:r>
            <a:r>
              <a:rPr lang="en-IL" b="1" dirty="0"/>
              <a:t>V</a:t>
            </a:r>
          </a:p>
          <a:p>
            <a:endParaRPr lang="en-IL" dirty="0"/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50EB5422-8E91-1342-742A-E8643B90D6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3877" y="4148523"/>
            <a:ext cx="4127500" cy="120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23016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35363-19FE-3E53-E46B-6733BFF05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Intuition: Word Representations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D544FD-051A-40DF-750E-44A3E9F2FC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Matrix W embeds words into a common vector space</a:t>
            </a:r>
          </a:p>
          <a:p>
            <a:r>
              <a:rPr lang="en-IL" dirty="0"/>
              <a:t>Matrix V maps representations into words</a:t>
            </a:r>
          </a:p>
          <a:p>
            <a:r>
              <a:rPr lang="en-IL" dirty="0"/>
              <a:t>The columns of W correspond to the embeddings of each word</a:t>
            </a:r>
          </a:p>
          <a:p>
            <a:r>
              <a:rPr lang="en-IL" dirty="0"/>
              <a:t>These can be semantic</a:t>
            </a:r>
          </a:p>
          <a:p>
            <a:endParaRPr lang="en-IL" dirty="0"/>
          </a:p>
        </p:txBody>
      </p:sp>
      <p:pic>
        <p:nvPicPr>
          <p:cNvPr id="13316" name="Picture 4" descr="word2vec">
            <a:extLst>
              <a:ext uri="{FF2B5EF4-FFF2-40B4-BE49-F238E27FC236}">
                <a16:creationId xmlns:a16="http://schemas.microsoft.com/office/drawing/2014/main" id="{98F16853-BFA6-28CA-0E22-24286A51F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5350" y="3583204"/>
            <a:ext cx="6208450" cy="3274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91645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ABB00-800C-2954-A500-0E3648F3B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dirty="0"/>
              <a:t>Transformer Language Models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24DAF6-D3C0-0AE7-14E7-D9F520033E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Modern language models use huge transformers</a:t>
            </a:r>
          </a:p>
          <a:p>
            <a:r>
              <a:rPr lang="en-IL" dirty="0"/>
              <a:t>Much more expressive that the simple linear model</a:t>
            </a:r>
          </a:p>
          <a:p>
            <a:r>
              <a:rPr lang="en-IL" dirty="0"/>
              <a:t>Can look at huge context sizes (next word given last 4000 words)</a:t>
            </a:r>
          </a:p>
          <a:p>
            <a:r>
              <a:rPr lang="en-IL" dirty="0"/>
              <a:t>Take word order into account</a:t>
            </a:r>
          </a:p>
        </p:txBody>
      </p:sp>
      <p:pic>
        <p:nvPicPr>
          <p:cNvPr id="14338" name="Picture 2" descr="PDF] PanGu-α: Large-scale Autoregressive Pretrained Chinese Language Models  with Auto-parallel Computation | Semantic Scholar">
            <a:extLst>
              <a:ext uri="{FF2B5EF4-FFF2-40B4-BE49-F238E27FC236}">
                <a16:creationId xmlns:a16="http://schemas.microsoft.com/office/drawing/2014/main" id="{2012BA3D-49ED-11BB-9BE8-0EDB48938E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9700" y="3429000"/>
            <a:ext cx="5280305" cy="3201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87455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000D0-2DB2-C662-29A7-573FB525D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GPT3 (OpenAI)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9CCC63-889D-48C8-9193-314D20A449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Similar to what is used in ChatGPT</a:t>
            </a:r>
          </a:p>
          <a:p>
            <a:r>
              <a:rPr lang="en-IL" dirty="0"/>
              <a:t>Context: 2048 tokens</a:t>
            </a:r>
          </a:p>
          <a:p>
            <a:r>
              <a:rPr lang="en-IL" dirty="0"/>
              <a:t>Parameter number: 175B</a:t>
            </a:r>
          </a:p>
          <a:p>
            <a:r>
              <a:rPr lang="en-IL" dirty="0"/>
              <a:t>Transformer block number: 96</a:t>
            </a:r>
          </a:p>
          <a:p>
            <a:r>
              <a:rPr lang="en-IL" dirty="0"/>
              <a:t>Training data: 0.5 Tn words crawled from the internet</a:t>
            </a:r>
          </a:p>
        </p:txBody>
      </p:sp>
      <p:pic>
        <p:nvPicPr>
          <p:cNvPr id="15362" name="Picture 2" descr="How to Create a GPT-3 API for your Next Project - Hackster.io">
            <a:extLst>
              <a:ext uri="{FF2B5EF4-FFF2-40B4-BE49-F238E27FC236}">
                <a16:creationId xmlns:a16="http://schemas.microsoft.com/office/drawing/2014/main" id="{54124117-1437-06A5-518A-D541A1D9F5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8534" y="803306"/>
            <a:ext cx="3289300" cy="246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32623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1E0C6-61EE-8163-0CFE-E338F56D5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Are LMs the key to Sentient Machines?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6AA2C2-8450-D659-AA0D-04B2F886F1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”Once LMs can predict all sentences, </a:t>
            </a:r>
            <a:r>
              <a:rPr lang="en-US" dirty="0"/>
              <a:t>we can ask them virtually any question and get the correct answer, making them practically sentient” – what do you think?</a:t>
            </a:r>
            <a:endParaRPr lang="en-IL" dirty="0"/>
          </a:p>
        </p:txBody>
      </p:sp>
      <p:pic>
        <p:nvPicPr>
          <p:cNvPr id="16386" name="Picture 2" descr="An Introduction to ChatGPT: Understanding the Power of OpenAI's Model">
            <a:extLst>
              <a:ext uri="{FF2B5EF4-FFF2-40B4-BE49-F238E27FC236}">
                <a16:creationId xmlns:a16="http://schemas.microsoft.com/office/drawing/2014/main" id="{085F8449-816A-2571-3844-C07C57C0EC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6311" y="3784631"/>
            <a:ext cx="4814656" cy="2708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06418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526878-AE7F-E3F2-9098-4CA1086CA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Next: Generative Models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CEFF4E-52AC-150C-CA9A-A96B49156F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Previously minor goal: put the world into buckets</a:t>
            </a:r>
          </a:p>
          <a:p>
            <a:r>
              <a:rPr lang="en-IL" dirty="0"/>
              <a:t>Grand goal: generating the world</a:t>
            </a:r>
          </a:p>
          <a:p>
            <a:r>
              <a:rPr lang="en-IL" dirty="0"/>
              <a:t>Much harder task!</a:t>
            </a:r>
          </a:p>
          <a:p>
            <a:r>
              <a:rPr lang="en-IL" dirty="0"/>
              <a:t>Learn a model that can generate the world</a:t>
            </a:r>
          </a:p>
          <a:p>
            <a:r>
              <a:rPr lang="en-IL" dirty="0"/>
              <a:t>Reconsider ImageNet</a:t>
            </a:r>
          </a:p>
          <a:p>
            <a:r>
              <a:rPr lang="en-IL" dirty="0"/>
              <a:t>Discrimanative model: how like is this image to contain a dog?</a:t>
            </a:r>
          </a:p>
          <a:p>
            <a:r>
              <a:rPr lang="en-IL" dirty="0"/>
              <a:t>Generative model: how likely is this image to be a dog image?</a:t>
            </a:r>
          </a:p>
        </p:txBody>
      </p:sp>
    </p:spTree>
    <p:extLst>
      <p:ext uri="{BB962C8B-B14F-4D97-AF65-F5344CB8AC3E}">
        <p14:creationId xmlns:p14="http://schemas.microsoft.com/office/powerpoint/2010/main" val="27450185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EECDE-91AC-2520-F280-55FE95CFF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Conditional LMs: Machine Translation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EC14D2-944A-4AE8-763F-D3DF90BDED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Predict next word given previous words + source language sentence</a:t>
            </a:r>
          </a:p>
          <a:p>
            <a:endParaRPr lang="en-IL" dirty="0"/>
          </a:p>
          <a:p>
            <a:endParaRPr lang="en-IL" dirty="0"/>
          </a:p>
          <a:p>
            <a:endParaRPr lang="en-IL" dirty="0"/>
          </a:p>
          <a:p>
            <a:r>
              <a:rPr lang="en-IL" dirty="0"/>
              <a:t>About the same solution as before</a:t>
            </a:r>
          </a:p>
          <a:p>
            <a:r>
              <a:rPr lang="en-IL" dirty="0"/>
              <a:t>The paper that started transformers: </a:t>
            </a:r>
          </a:p>
          <a:p>
            <a:pPr lvl="1"/>
            <a:r>
              <a:rPr lang="en-IL" dirty="0"/>
              <a:t>“Attention is all you need”, Google 2017</a:t>
            </a:r>
          </a:p>
          <a:p>
            <a:pPr marL="0" indent="0">
              <a:buNone/>
            </a:pPr>
            <a:endParaRPr lang="en-IL" dirty="0"/>
          </a:p>
          <a:p>
            <a:endParaRPr lang="en-IL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7B6E056D-5E93-8BED-5972-90DC377FD5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4242" y="2401627"/>
            <a:ext cx="4996279" cy="1027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47764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063328-2611-9A12-7228-6A81762EC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Transformer Implementation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499AC2-DB28-94CE-CB10-9021E75F0B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293746" cy="4351338"/>
          </a:xfrm>
        </p:spPr>
        <p:txBody>
          <a:bodyPr/>
          <a:lstStyle/>
          <a:p>
            <a:r>
              <a:rPr lang="en-IL" dirty="0"/>
              <a:t>Transformer encoder of source sentence</a:t>
            </a:r>
          </a:p>
          <a:p>
            <a:r>
              <a:rPr lang="en-IL" dirty="0"/>
              <a:t>Transformer decoder over encoding + previous words in target sentence</a:t>
            </a:r>
          </a:p>
          <a:p>
            <a:r>
              <a:rPr lang="en-IL" dirty="0"/>
              <a:t>Why not a decoder over source sentence + previous target sentence words?</a:t>
            </a:r>
          </a:p>
        </p:txBody>
      </p:sp>
      <p:pic>
        <p:nvPicPr>
          <p:cNvPr id="18434" name="Picture 2" descr="Transformer Explained | Papers With Code">
            <a:extLst>
              <a:ext uri="{FF2B5EF4-FFF2-40B4-BE49-F238E27FC236}">
                <a16:creationId xmlns:a16="http://schemas.microsoft.com/office/drawing/2014/main" id="{CB1E3D1B-D169-A193-9469-152255A3AE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9848" y="681037"/>
            <a:ext cx="3832115" cy="5644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27553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57A1EF-0ACE-6F33-8067-CA2AF3A65C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Applying the Same Idea to Continuous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274C4F-82E6-7C74-F138-404E71B09D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LM presented so far apply to discrete multivariate data</a:t>
            </a:r>
          </a:p>
          <a:p>
            <a:r>
              <a:rPr lang="en-IL" dirty="0"/>
              <a:t>How can we apply this to continuous data? E.g. images</a:t>
            </a:r>
          </a:p>
          <a:p>
            <a:r>
              <a:rPr lang="en-IL" dirty="0"/>
              <a:t>Idea: quantization</a:t>
            </a:r>
          </a:p>
          <a:p>
            <a:pPr lvl="1"/>
            <a:r>
              <a:rPr lang="en-IL" dirty="0"/>
              <a:t>Learn encoder that maps image to a small number of discrete variables</a:t>
            </a:r>
          </a:p>
          <a:p>
            <a:pPr lvl="1"/>
            <a:r>
              <a:rPr lang="en-IL" dirty="0"/>
              <a:t>Need to also have a decoder that maps discrete tokens back to image</a:t>
            </a:r>
          </a:p>
          <a:p>
            <a:pPr lvl="1"/>
            <a:r>
              <a:rPr lang="en-IL" dirty="0"/>
              <a:t>Then everything else applies as before</a:t>
            </a:r>
          </a:p>
        </p:txBody>
      </p:sp>
    </p:spTree>
    <p:extLst>
      <p:ext uri="{BB962C8B-B14F-4D97-AF65-F5344CB8AC3E}">
        <p14:creationId xmlns:p14="http://schemas.microsoft.com/office/powerpoint/2010/main" val="34252381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658C3-1872-A9C8-1C12-BF70AF195B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Parti: LM for Text-to-Image Translation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EE8419-0839-E504-61AD-E864903837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IL" dirty="0"/>
          </a:p>
        </p:txBody>
      </p:sp>
      <p:pic>
        <p:nvPicPr>
          <p:cNvPr id="19458" name="Picture 2">
            <a:extLst>
              <a:ext uri="{FF2B5EF4-FFF2-40B4-BE49-F238E27FC236}">
                <a16:creationId xmlns:a16="http://schemas.microsoft.com/office/drawing/2014/main" id="{5F9C9AAE-9C4F-6FA9-AE5E-6564891F83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7635" y="3294063"/>
            <a:ext cx="5528923" cy="3301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1938402-B44C-D261-281A-0D7C49611C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0078" y="1615736"/>
            <a:ext cx="4855922" cy="524226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FA3498A-0EDF-E8D4-8467-0CD013228143}"/>
              </a:ext>
            </a:extLst>
          </p:cNvPr>
          <p:cNvSpPr txBox="1"/>
          <p:nvPr/>
        </p:nvSpPr>
        <p:spPr>
          <a:xfrm>
            <a:off x="7007812" y="2740065"/>
            <a:ext cx="29473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L" sz="3000" dirty="0"/>
              <a:t>Parti (Google)</a:t>
            </a:r>
          </a:p>
        </p:txBody>
      </p:sp>
    </p:spTree>
    <p:extLst>
      <p:ext uri="{BB962C8B-B14F-4D97-AF65-F5344CB8AC3E}">
        <p14:creationId xmlns:p14="http://schemas.microsoft.com/office/powerpoint/2010/main" val="4499719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CCD5F8-6C1C-1BF4-1B97-20FA2D775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Effect of Number of Parameters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4135F9-E052-7A45-BDF2-A8833BDB15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Current models have poor sample and compute complexity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F55C75-8660-A621-8534-37713A6567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936" y="2466757"/>
            <a:ext cx="11044898" cy="30638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A21F967-4AA5-618D-0244-3771BC1C4A71}"/>
              </a:ext>
            </a:extLst>
          </p:cNvPr>
          <p:cNvSpPr txBox="1"/>
          <p:nvPr/>
        </p:nvSpPr>
        <p:spPr>
          <a:xfrm>
            <a:off x="514165" y="5530632"/>
            <a:ext cx="109550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8FBC8F"/>
                </a:solidFill>
                <a:effectLst/>
                <a:latin typeface="Helvetica" pitchFamily="2" charset="0"/>
              </a:rPr>
              <a:t>A portrait photo of a kangaroo wearing an orange hoodie and blue sunglasses standing on the grass in front of the Sydney Opera House holding a sign on the chest that says Welcome Friends!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5250810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2424D8-0C4A-B00C-3D95-4C7A2B9C8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Code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133EAA-6CCB-BF30-F922-41E31B8C49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karpathy</a:t>
            </a:r>
            <a:r>
              <a:rPr lang="en-US" dirty="0"/>
              <a:t>/</a:t>
            </a:r>
            <a:r>
              <a:rPr lang="en-US" dirty="0" err="1"/>
              <a:t>minGPT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16501838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94216E-2208-8283-94BB-3413CF3E99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Neural Scaling Laws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515ACA-2520-4CFA-E7EA-001504FC21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Imagine you are a manager in a large company developing LMs</a:t>
            </a:r>
          </a:p>
          <a:p>
            <a:r>
              <a:rPr lang="en-IL" dirty="0"/>
              <a:t>You want: best LM in the world</a:t>
            </a:r>
          </a:p>
          <a:p>
            <a:r>
              <a:rPr lang="en-IL" dirty="0"/>
              <a:t>Have resources but they are finite</a:t>
            </a:r>
          </a:p>
          <a:p>
            <a:r>
              <a:rPr lang="en-IL" dirty="0"/>
              <a:t>Where would you invest them?</a:t>
            </a:r>
          </a:p>
          <a:p>
            <a:pPr lvl="1"/>
            <a:r>
              <a:rPr lang="en-IL" dirty="0"/>
              <a:t>Architecture and optimization research?</a:t>
            </a:r>
          </a:p>
          <a:p>
            <a:pPr lvl="1"/>
            <a:r>
              <a:rPr lang="en-IL" dirty="0"/>
              <a:t>More data?</a:t>
            </a:r>
          </a:p>
          <a:p>
            <a:pPr lvl="1"/>
            <a:r>
              <a:rPr lang="en-IL" dirty="0"/>
              <a:t>More compute?</a:t>
            </a:r>
          </a:p>
          <a:p>
            <a:pPr lvl="1"/>
            <a:r>
              <a:rPr lang="en-IL" dirty="0"/>
              <a:t>More memory?</a:t>
            </a:r>
          </a:p>
          <a:p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248322220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5F23D6-0AF5-8AAA-0216-6104D51EF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dirty="0"/>
              <a:t>Power Law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225AF8-2321-AC04-7F3C-8ECC136040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Power law: simple way of representating a relation between variable</a:t>
            </a:r>
          </a:p>
          <a:p>
            <a:r>
              <a:rPr lang="en-IL" dirty="0"/>
              <a:t>Product of powers of the variables</a:t>
            </a:r>
          </a:p>
          <a:p>
            <a:r>
              <a:rPr lang="en-IL" dirty="0"/>
              <a:t>Scale invariant </a:t>
            </a:r>
          </a:p>
        </p:txBody>
      </p:sp>
      <p:sp>
        <p:nvSpPr>
          <p:cNvPr id="5" name="AutoShape 4" descr="{\displaystyle f(cx)=a(cx)^{-k}=c^{-k}f(x)\propto f(x),\!}">
            <a:extLst>
              <a:ext uri="{FF2B5EF4-FFF2-40B4-BE49-F238E27FC236}">
                <a16:creationId xmlns:a16="http://schemas.microsoft.com/office/drawing/2014/main" id="{3E92786B-80A7-C235-923A-2D82E78A538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5A23A5E-FFEB-22FE-D0B0-2EAC7965D1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9194" y="3452125"/>
            <a:ext cx="5993167" cy="778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90615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245110-0C4E-6BDE-69B8-E95FD3AA4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Example: GPT4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CCF4FB-8391-CD1F-69DA-A476323BF5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How can we know the accuracy of GPT4 on a small budget?</a:t>
            </a:r>
          </a:p>
          <a:p>
            <a:r>
              <a:rPr lang="en-IL" dirty="0"/>
              <a:t>Idea: train a set of smaller models, estimate the power law</a:t>
            </a:r>
          </a:p>
          <a:p>
            <a:endParaRPr lang="en-I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8A811C-264F-C223-38A4-57C7474787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2408" y="3204839"/>
            <a:ext cx="6337923" cy="1253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19868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4BCBB9-1D7B-82BF-120E-E96D93AC0B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GPT4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53E092-9588-D076-4993-C38624DC13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Power law predicted true accuracy very accurately</a:t>
            </a:r>
          </a:p>
          <a:p>
            <a:r>
              <a:rPr lang="en-IL" dirty="0"/>
              <a:t>P</a:t>
            </a:r>
            <a:r>
              <a:rPr lang="en-US" dirty="0"/>
              <a:t>r</a:t>
            </a:r>
            <a:r>
              <a:rPr lang="en-IL" dirty="0"/>
              <a:t>ediction extrpolating 10000X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771A02-0A09-E8E3-82C1-8DD49CF185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6433" y="3178206"/>
            <a:ext cx="5735505" cy="3679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5049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18984-A1FE-859B-4DA4-293E3E3535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Generative Modeling Tasks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246C5D-7459-57F0-158C-14C2BF3FA9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Generative models: P(x)</a:t>
            </a:r>
          </a:p>
          <a:p>
            <a:pPr lvl="1"/>
            <a:r>
              <a:rPr lang="en-IL" dirty="0"/>
              <a:t>Estimation: find density function Q that approximates P</a:t>
            </a:r>
          </a:p>
          <a:p>
            <a:pPr lvl="1"/>
            <a:r>
              <a:rPr lang="en-IL" dirty="0"/>
              <a:t>Sampling: draw samples from P</a:t>
            </a:r>
          </a:p>
          <a:p>
            <a:pPr lvl="1"/>
            <a:r>
              <a:rPr lang="en-IL" dirty="0"/>
              <a:t>Point estimation: compute the probabilty density of sample x</a:t>
            </a:r>
          </a:p>
        </p:txBody>
      </p:sp>
    </p:spTree>
    <p:extLst>
      <p:ext uri="{BB962C8B-B14F-4D97-AF65-F5344CB8AC3E}">
        <p14:creationId xmlns:p14="http://schemas.microsoft.com/office/powerpoint/2010/main" val="253689546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FBFAE-D8DD-1C13-D2F6-2C8AF18CAB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Other Findings in P</a:t>
            </a:r>
            <a:r>
              <a:rPr lang="en-US" dirty="0"/>
              <a:t>r</a:t>
            </a:r>
            <a:r>
              <a:rPr lang="en-IL" dirty="0"/>
              <a:t>evious Papers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90CA35-FEF3-ECF3-714E-87FAD39D31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Only total compute matters – doesn’t matter if it is in depth or width</a:t>
            </a:r>
          </a:p>
          <a:p>
            <a:r>
              <a:rPr lang="en-IL" dirty="0"/>
              <a:t>Larger models require fewer training step to reach given loss</a:t>
            </a:r>
          </a:p>
          <a:p>
            <a:endParaRPr lang="en-IL" dirty="0"/>
          </a:p>
          <a:p>
            <a:endParaRPr lang="en-I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851FE4-3431-BFC3-ED74-401B9261D2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681" y="3244272"/>
            <a:ext cx="9251272" cy="3067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75786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614FEC-90EE-93C8-90B3-A347130AA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What S</a:t>
            </a:r>
            <a:r>
              <a:rPr lang="en-US" dirty="0"/>
              <a:t>h</a:t>
            </a:r>
            <a:r>
              <a:rPr lang="en-IL" dirty="0"/>
              <a:t>ould You Invest In?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C1B67E-C573-07EA-E59A-0F981A7395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Given a compute budget:</a:t>
            </a:r>
          </a:p>
          <a:p>
            <a:pPr lvl="1"/>
            <a:r>
              <a:rPr lang="en-IL" dirty="0"/>
              <a:t>Scale model a lot</a:t>
            </a:r>
          </a:p>
          <a:p>
            <a:pPr lvl="1"/>
            <a:r>
              <a:rPr lang="en-IL" dirty="0"/>
              <a:t>Increase dataset size a little</a:t>
            </a:r>
          </a:p>
          <a:p>
            <a:pPr lvl="1"/>
            <a:r>
              <a:rPr lang="en-IL" dirty="0"/>
              <a:t>Moderately increase batch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2D632B-A822-DF03-5793-FE73FC1FC9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8742" y="3509050"/>
            <a:ext cx="6255058" cy="2912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75098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C77EB-6A82-0BB1-16A0-05ABCF779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3654A5-8B48-E0A8-4999-3AFF01B52F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Language models are a very simple but effective density estimator</a:t>
            </a:r>
          </a:p>
          <a:p>
            <a:r>
              <a:rPr lang="en-IL" dirty="0"/>
              <a:t>Can be conditional or unconditional</a:t>
            </a:r>
          </a:p>
          <a:p>
            <a:r>
              <a:rPr lang="en-IL" dirty="0"/>
              <a:t>Given massive compute, can achieve amazing resultsNot suitable for all types of data</a:t>
            </a:r>
          </a:p>
          <a:p>
            <a:r>
              <a:rPr lang="en-IL" dirty="0"/>
              <a:t>S</a:t>
            </a:r>
            <a:r>
              <a:rPr lang="en-US" dirty="0"/>
              <a:t>c</a:t>
            </a:r>
            <a:r>
              <a:rPr lang="en-IL" dirty="0"/>
              <a:t>aling laws predict their performance very well</a:t>
            </a:r>
          </a:p>
        </p:txBody>
      </p:sp>
    </p:spTree>
    <p:extLst>
      <p:ext uri="{BB962C8B-B14F-4D97-AF65-F5344CB8AC3E}">
        <p14:creationId xmlns:p14="http://schemas.microsoft.com/office/powerpoint/2010/main" val="31459540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19BCD-144A-210C-3C13-526F5AD07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Example: ImageNet without generalization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5122FE-E55C-C5C2-E368-34ECF0F8CB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Estimation: Q(x) that assigns:</a:t>
            </a:r>
          </a:p>
          <a:p>
            <a:pPr lvl="1"/>
            <a:r>
              <a:rPr lang="en-IL" dirty="0"/>
              <a:t>1/N to every imagenet training image</a:t>
            </a:r>
          </a:p>
          <a:p>
            <a:pPr lvl="1"/>
            <a:r>
              <a:rPr lang="en-IL" dirty="0"/>
              <a:t>0 otherwise</a:t>
            </a:r>
          </a:p>
          <a:p>
            <a:r>
              <a:rPr lang="en-IL" dirty="0"/>
              <a:t>Sampling: sample a random ImageNet training image</a:t>
            </a:r>
          </a:p>
          <a:p>
            <a:r>
              <a:rPr lang="en-IL" dirty="0"/>
              <a:t>Point estimation: query Q for image x </a:t>
            </a:r>
          </a:p>
        </p:txBody>
      </p:sp>
    </p:spTree>
    <p:extLst>
      <p:ext uri="{BB962C8B-B14F-4D97-AF65-F5344CB8AC3E}">
        <p14:creationId xmlns:p14="http://schemas.microsoft.com/office/powerpoint/2010/main" val="39943082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19BCD-144A-210C-3C13-526F5AD07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Example: Non-Gen Results on Test 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5122FE-E55C-C5C2-E368-34ECF0F8CB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Sampling: cannot sample test set images</a:t>
            </a:r>
          </a:p>
          <a:p>
            <a:r>
              <a:rPr lang="en-IL" dirty="0"/>
              <a:t>Point estimation: test set images give 0 probability</a:t>
            </a:r>
          </a:p>
        </p:txBody>
      </p:sp>
    </p:spTree>
    <p:extLst>
      <p:ext uri="{BB962C8B-B14F-4D97-AF65-F5344CB8AC3E}">
        <p14:creationId xmlns:p14="http://schemas.microsoft.com/office/powerpoint/2010/main" val="25927996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C200B1-7EF9-BB6A-6976-18E69B4E39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Example: ImageNet with generalization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077082-FD93-95C9-849F-44C32BFA37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Estimation: Q(x) - true distribution that generated ImageNet</a:t>
            </a:r>
          </a:p>
          <a:p>
            <a:r>
              <a:rPr lang="en-IL" dirty="0"/>
              <a:t>Sampling: from the true distribution, i.e. new ImageNet images</a:t>
            </a:r>
          </a:p>
          <a:p>
            <a:r>
              <a:rPr lang="en-IL" dirty="0"/>
              <a:t>Point sampling: How likely is x in the true distribution of ImageNet</a:t>
            </a:r>
          </a:p>
        </p:txBody>
      </p:sp>
    </p:spTree>
    <p:extLst>
      <p:ext uri="{BB962C8B-B14F-4D97-AF65-F5344CB8AC3E}">
        <p14:creationId xmlns:p14="http://schemas.microsoft.com/office/powerpoint/2010/main" val="316069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BC0C7-09B7-90AB-31F9-EEC10D59E8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Conditional Generative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E1C9D7-C28F-18AE-5E11-EEE146B585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Model P(x|y) rather than P(x)</a:t>
            </a:r>
          </a:p>
          <a:p>
            <a:r>
              <a:rPr lang="en-IL" dirty="0"/>
              <a:t>Conditionining can be class labels, text prompt etc.</a:t>
            </a:r>
          </a:p>
        </p:txBody>
      </p:sp>
    </p:spTree>
    <p:extLst>
      <p:ext uri="{BB962C8B-B14F-4D97-AF65-F5344CB8AC3E}">
        <p14:creationId xmlns:p14="http://schemas.microsoft.com/office/powerpoint/2010/main" val="15527549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39B066-DF2F-E7A2-47BA-5CAF43C90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Example: Class-conditioned ImageNet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0DF96C-31D8-0F5C-C950-4B6CBA443D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Sampling: </a:t>
            </a:r>
          </a:p>
          <a:p>
            <a:pPr lvl="1"/>
            <a:r>
              <a:rPr lang="en-IL" dirty="0"/>
              <a:t>sample a new image, given its class is Dalmatian</a:t>
            </a:r>
          </a:p>
          <a:p>
            <a:r>
              <a:rPr lang="en-IL" dirty="0"/>
              <a:t>Point estimation: </a:t>
            </a:r>
          </a:p>
          <a:p>
            <a:pPr lvl="1"/>
            <a:r>
              <a:rPr lang="en-IL" dirty="0"/>
              <a:t>how likely is this image to come from the Dalmatian dog distribution</a:t>
            </a:r>
          </a:p>
        </p:txBody>
      </p:sp>
    </p:spTree>
    <p:extLst>
      <p:ext uri="{BB962C8B-B14F-4D97-AF65-F5344CB8AC3E}">
        <p14:creationId xmlns:p14="http://schemas.microsoft.com/office/powerpoint/2010/main" val="18586249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32976</TotalTime>
  <Words>1488</Words>
  <Application>Microsoft Macintosh PowerPoint</Application>
  <PresentationFormat>Widescreen</PresentationFormat>
  <Paragraphs>214</Paragraphs>
  <Slides>42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7" baseType="lpstr">
      <vt:lpstr>Arial</vt:lpstr>
      <vt:lpstr>Calibri</vt:lpstr>
      <vt:lpstr>Calibri Light</vt:lpstr>
      <vt:lpstr>Helvetica</vt:lpstr>
      <vt:lpstr>Office Theme</vt:lpstr>
      <vt:lpstr>Advanced Machine Learning: Auto-Regressive Models</vt:lpstr>
      <vt:lpstr>So Far, Discriminative Models</vt:lpstr>
      <vt:lpstr>Next: Generative Models </vt:lpstr>
      <vt:lpstr>Generative Modeling Tasks</vt:lpstr>
      <vt:lpstr>Example: ImageNet without generalization</vt:lpstr>
      <vt:lpstr>Example: Non-Gen Results on Test Set</vt:lpstr>
      <vt:lpstr>Example: ImageNet with generalization</vt:lpstr>
      <vt:lpstr>Conditional Generative Models</vt:lpstr>
      <vt:lpstr>Example: Class-conditioned ImageNet</vt:lpstr>
      <vt:lpstr>Why Do We Care About This? </vt:lpstr>
      <vt:lpstr>Several Paradigms for Probability Estimation</vt:lpstr>
      <vt:lpstr>Why Learn So Many Paradigms</vt:lpstr>
      <vt:lpstr>Tower Rule of Probability</vt:lpstr>
      <vt:lpstr>Turning This into an ML Task</vt:lpstr>
      <vt:lpstr>Example: Language Modeling</vt:lpstr>
      <vt:lpstr>Example: Language Modeling (2)</vt:lpstr>
      <vt:lpstr>Learning in Practice</vt:lpstr>
      <vt:lpstr>Language Modeling (2)</vt:lpstr>
      <vt:lpstr>Running Example</vt:lpstr>
      <vt:lpstr>Sampling from an AR Model</vt:lpstr>
      <vt:lpstr>Sampling New Data (2) </vt:lpstr>
      <vt:lpstr>Point Estimation</vt:lpstr>
      <vt:lpstr>Extension to Conditional AR Models</vt:lpstr>
      <vt:lpstr>Perplexity: Measure of Model Quality </vt:lpstr>
      <vt:lpstr>Simple Example: Linear Language Model</vt:lpstr>
      <vt:lpstr>Intuition: Word Representations</vt:lpstr>
      <vt:lpstr>Transformer Language Models</vt:lpstr>
      <vt:lpstr>GPT3 (OpenAI)</vt:lpstr>
      <vt:lpstr>Are LMs the key to Sentient Machines?</vt:lpstr>
      <vt:lpstr>Conditional LMs: Machine Translation</vt:lpstr>
      <vt:lpstr>Transformer Implementation </vt:lpstr>
      <vt:lpstr>Applying the Same Idea to Continuous Data</vt:lpstr>
      <vt:lpstr>Parti: LM for Text-to-Image Translation</vt:lpstr>
      <vt:lpstr>Effect of Number of Parameters</vt:lpstr>
      <vt:lpstr>Code Example</vt:lpstr>
      <vt:lpstr>Neural Scaling Laws</vt:lpstr>
      <vt:lpstr>Power Law</vt:lpstr>
      <vt:lpstr>Example: GPT4</vt:lpstr>
      <vt:lpstr>GPT4 Results</vt:lpstr>
      <vt:lpstr>Other Findings in Previous Papers</vt:lpstr>
      <vt:lpstr>What Should You Invest In?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Advanced Machine Learning: Auto-Regressive Models</dc:title>
  <dc:creator>Yedid Hoshen</dc:creator>
  <cp:lastModifiedBy>Yedid Hoshen</cp:lastModifiedBy>
  <cp:revision>2</cp:revision>
  <dcterms:created xsi:type="dcterms:W3CDTF">2023-03-01T12:17:15Z</dcterms:created>
  <dcterms:modified xsi:type="dcterms:W3CDTF">2023-03-24T09:53:52Z</dcterms:modified>
</cp:coreProperties>
</file>